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6"/>
  </p:notesMasterIdLst>
  <p:sldIdLst>
    <p:sldId id="341" r:id="rId5"/>
    <p:sldId id="334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0" r:id="rId1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6233" autoAdjust="0"/>
  </p:normalViewPr>
  <p:slideViewPr>
    <p:cSldViewPr snapToGrid="0">
      <p:cViewPr varScale="1">
        <p:scale>
          <a:sx n="25" d="100"/>
          <a:sy n="25" d="100"/>
        </p:scale>
        <p:origin x="1138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428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5137775"/>
            <a:ext cx="19594513" cy="6012917"/>
          </a:xfrm>
        </p:spPr>
        <p:txBody>
          <a:bodyPr/>
          <a:lstStyle/>
          <a:p>
            <a:r>
              <a:rPr lang="en-US" dirty="0"/>
              <a:t>Robert A. Pilgrim, PhD &amp; Roy C. Brown, III</a:t>
            </a:r>
            <a:br>
              <a:rPr lang="en-US" dirty="0"/>
            </a:br>
            <a:r>
              <a:rPr lang="en-US" i="1" dirty="0"/>
              <a:t>Bevilacqua Research Corporation, Huntsville, AL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1700585"/>
            <a:ext cx="19604183" cy="1857155"/>
          </a:xfrm>
        </p:spPr>
        <p:txBody>
          <a:bodyPr/>
          <a:lstStyle/>
          <a:p>
            <a:pPr algn="ctr"/>
            <a:r>
              <a:rPr lang="en-US" dirty="0"/>
              <a:t>Balancing Durability and </a:t>
            </a:r>
            <a:r>
              <a:rPr lang="en-US" dirty="0" err="1"/>
              <a:t>Deployability</a:t>
            </a:r>
            <a:r>
              <a:rPr lang="en-US" dirty="0"/>
              <a:t>:</a:t>
            </a:r>
          </a:p>
          <a:p>
            <a:pPr algn="ctr"/>
            <a:r>
              <a:rPr lang="en-US" dirty="0"/>
              <a:t>Enhanced Situational Awareness (ESA) for Non-Combat Tactical Vehicles</a:t>
            </a:r>
          </a:p>
        </p:txBody>
      </p:sp>
    </p:spTree>
    <p:extLst>
      <p:ext uri="{BB962C8B-B14F-4D97-AF65-F5344CB8AC3E}">
        <p14:creationId xmlns:p14="http://schemas.microsoft.com/office/powerpoint/2010/main" val="401194959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A11D85-D2AB-4E21-8FE1-BC047E1C02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b="1" dirty="0"/>
              <a:t>Establish a SPECOM-STD Procurement Category:</a:t>
            </a:r>
          </a:p>
          <a:p>
            <a:r>
              <a:rPr lang="en-US" sz="4000" b="1" dirty="0"/>
              <a:t>    </a:t>
            </a:r>
            <a:endParaRPr lang="en-US" sz="4000" dirty="0"/>
          </a:p>
          <a:p>
            <a:pPr lvl="1"/>
            <a:r>
              <a:rPr lang="en-US" sz="4000" dirty="0"/>
              <a:t>Define a clear "Special Commercial" equipment track for non-combat, logistics, and training platforms to bypass long MIL-STD-810 design cycles.</a:t>
            </a:r>
          </a:p>
          <a:p>
            <a:pPr lvl="1">
              <a:lnSpc>
                <a:spcPct val="150000"/>
              </a:lnSpc>
            </a:pPr>
            <a:endParaRPr lang="en-US" sz="4000" dirty="0"/>
          </a:p>
          <a:p>
            <a:r>
              <a:rPr lang="en-US" sz="4000" b="1" dirty="0"/>
              <a:t>Field Cost-Effective Safety Systems Now:</a:t>
            </a:r>
          </a:p>
          <a:p>
            <a:endParaRPr lang="en-US" sz="4000" dirty="0"/>
          </a:p>
          <a:p>
            <a:pPr lvl="1"/>
            <a:r>
              <a:rPr lang="en-US" sz="4000" dirty="0"/>
              <a:t>Deploying affordable, modular safety upgrades across the legacy fleet today is a practical, life-saving step that is far better than leaving vehicles unmonitored while waiting decades for a fully funded military-grade combat solution.</a:t>
            </a:r>
          </a:p>
          <a:p>
            <a:pPr lvl="1"/>
            <a:endParaRPr lang="en-US" sz="4000" dirty="0"/>
          </a:p>
          <a:p>
            <a:r>
              <a:rPr lang="en-US" sz="4000" b="1" dirty="0"/>
              <a:t>Modernize through Active Range Testing:</a:t>
            </a:r>
          </a:p>
          <a:p>
            <a:endParaRPr lang="en-US" sz="4000" dirty="0"/>
          </a:p>
          <a:p>
            <a:pPr lvl="1"/>
            <a:r>
              <a:rPr lang="en-US" sz="4000" dirty="0"/>
              <a:t>Use low-cost training-fleet installations as real-world testbeds to capture soldier usage logs and imagery data, directly informing and accelerating future MIL-STD combat systems development.</a:t>
            </a:r>
          </a:p>
          <a:p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1726C3-226B-4BC1-B5A3-2BEE3124B4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5400" dirty="0"/>
              <a:t>Strategic Policy Recommendations</a:t>
            </a:r>
          </a:p>
          <a:p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05993157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FD4819-8ADE-4C99-96CE-9F8E09722F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9600" dirty="0"/>
              <a:t>Discussion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2C479-4A6D-4F12-8253-73ADDF16B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50222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79C523-E3F3-4383-4BFF-DCD9C4D312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1" y="2479920"/>
            <a:ext cx="14862048" cy="100044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3200" b="1" dirty="0"/>
              <a:t>The Shocking Safety Baseline:</a:t>
            </a:r>
            <a:endParaRPr lang="en-US" sz="3200" dirty="0"/>
          </a:p>
          <a:p>
            <a:pPr lvl="1">
              <a:lnSpc>
                <a:spcPct val="150000"/>
              </a:lnSpc>
            </a:pPr>
            <a:r>
              <a:rPr lang="en-US" sz="3200" dirty="0"/>
              <a:t>The Army and Marine Corps reported </a:t>
            </a:r>
            <a:r>
              <a:rPr lang="en-US" sz="3200" b="1" dirty="0"/>
              <a:t>3,753 non-combat accidents</a:t>
            </a:r>
            <a:r>
              <a:rPr lang="en-US" sz="3200" dirty="0"/>
              <a:t> involving tactical vehicles (tanks and trucks) over a 10-year period (2010–2019).</a:t>
            </a:r>
          </a:p>
          <a:p>
            <a:pPr>
              <a:lnSpc>
                <a:spcPct val="150000"/>
              </a:lnSpc>
            </a:pPr>
            <a:r>
              <a:rPr lang="en-US" sz="3200" b="1" dirty="0"/>
              <a:t>The Rollover Hazard:</a:t>
            </a:r>
            <a:r>
              <a:rPr lang="en-US" sz="3200" dirty="0"/>
              <a:t> Rollovers represent only </a:t>
            </a:r>
            <a:r>
              <a:rPr lang="en-US" sz="3200" b="1" dirty="0"/>
              <a:t>25% of accidents but 63% of fatalities</a:t>
            </a:r>
            <a:r>
              <a:rPr lang="en-US" sz="3200" dirty="0"/>
              <a:t>. Large armored systems (M1, Bradley, Stryker, MRAP) are exceptionally vulnerable due to high centers of gravity.</a:t>
            </a:r>
          </a:p>
          <a:p>
            <a:pPr>
              <a:lnSpc>
                <a:spcPct val="150000"/>
              </a:lnSpc>
            </a:pPr>
            <a:r>
              <a:rPr lang="en-US" sz="3200" b="1" dirty="0"/>
              <a:t>Cognitive Blind spots:</a:t>
            </a:r>
            <a:endParaRPr lang="en-US" sz="3200" dirty="0"/>
          </a:p>
          <a:p>
            <a:pPr lvl="1">
              <a:lnSpc>
                <a:spcPct val="150000"/>
              </a:lnSpc>
            </a:pPr>
            <a:r>
              <a:rPr lang="en-US" sz="3200" dirty="0"/>
              <a:t>Up to </a:t>
            </a:r>
            <a:r>
              <a:rPr lang="en-US" sz="3200" b="1" dirty="0"/>
              <a:t>70% of accidents</a:t>
            </a:r>
            <a:r>
              <a:rPr lang="en-US" sz="3200" dirty="0"/>
              <a:t> correspond to low situational awareness.</a:t>
            </a:r>
          </a:p>
          <a:p>
            <a:pPr lvl="1">
              <a:lnSpc>
                <a:spcPct val="150000"/>
              </a:lnSpc>
            </a:pPr>
            <a:r>
              <a:rPr lang="en-US" sz="3200" dirty="0"/>
              <a:t>Crucially, 83% to 86% of fatal training accidents occur during </a:t>
            </a:r>
            <a:r>
              <a:rPr lang="en-US" sz="3200" i="1" dirty="0"/>
              <a:t>daylight hours on regular paths</a:t>
            </a:r>
            <a:r>
              <a:rPr lang="en-US" sz="3200" dirty="0"/>
              <a:t>, driven primarily by </a:t>
            </a:r>
            <a:r>
              <a:rPr lang="en-US" sz="3200" b="1" dirty="0"/>
              <a:t>cognitive overload</a:t>
            </a:r>
            <a:r>
              <a:rPr lang="en-US" sz="3200" dirty="0"/>
              <a:t> rather than basic physical sightline limitations.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9DC5F-96A5-C642-99AC-39A21DA50B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dirty="0"/>
              <a:t>The Problem: Legacy Fleet Training Vulnerability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7E2304-C043-4E63-A242-C339D0C41E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5"/>
          <a:stretch/>
        </p:blipFill>
        <p:spPr>
          <a:xfrm>
            <a:off x="17622384" y="2425056"/>
            <a:ext cx="6374505" cy="31527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5E8862-8436-4C94-AC6B-5E91951DFE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2407" y="6846472"/>
            <a:ext cx="6224412" cy="430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18114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715B4AA-BE0A-40D2-9613-BE431C1417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3200" b="1" dirty="0"/>
              <a:t>The Ruggedization Bottleneck:</a:t>
            </a:r>
            <a:r>
              <a:rPr lang="en-US" sz="3200" dirty="0"/>
              <a:t> Standard Commercial Off-the-Shelf (COTS) devices fail in tactical vehicle vibrations, but full MIL-STD testing multiplies engineering cycles and project costs exponentially.</a:t>
            </a:r>
          </a:p>
          <a:p>
            <a:endParaRPr lang="en-US" sz="3200" dirty="0"/>
          </a:p>
          <a:p>
            <a:pPr>
              <a:lnSpc>
                <a:spcPct val="150000"/>
              </a:lnSpc>
            </a:pPr>
            <a:r>
              <a:rPr lang="en-US" sz="3200" b="1" dirty="0"/>
              <a:t>Introducing SPECOM-STD:</a:t>
            </a:r>
            <a:r>
              <a:rPr lang="en-US" sz="3200" dirty="0"/>
              <a:t> Rather than battlefield-ruggedizing, we derive standards from specialized commercial sectors facing extreme parameters:</a:t>
            </a:r>
          </a:p>
          <a:p>
            <a:pPr lvl="1">
              <a:lnSpc>
                <a:spcPct val="150000"/>
              </a:lnSpc>
            </a:pPr>
            <a:r>
              <a:rPr lang="en-US" sz="3200" b="1" dirty="0"/>
              <a:t>Heavy Open-Pit Mining &amp; Bulk Steel Production:</a:t>
            </a:r>
            <a:r>
              <a:rPr lang="en-US" sz="3200" dirty="0"/>
              <a:t> Searing heat, fine particulates, corrosive runoff.</a:t>
            </a:r>
          </a:p>
          <a:p>
            <a:pPr lvl="1">
              <a:lnSpc>
                <a:spcPct val="150000"/>
              </a:lnSpc>
            </a:pPr>
            <a:r>
              <a:rPr lang="en-US" sz="3200" b="1" dirty="0"/>
              <a:t>NASCAR Professional Racing:</a:t>
            </a:r>
            <a:r>
              <a:rPr lang="en-US" sz="3200" dirty="0"/>
              <a:t> Sustained extreme temperatures, fierce vibration, oil line exposure.</a:t>
            </a:r>
          </a:p>
          <a:p>
            <a:pPr lvl="1"/>
            <a:endParaRPr lang="en-US" sz="3200" dirty="0"/>
          </a:p>
          <a:p>
            <a:pPr>
              <a:lnSpc>
                <a:spcPct val="150000"/>
              </a:lnSpc>
            </a:pPr>
            <a:r>
              <a:rPr lang="en-US" sz="3200" b="1" dirty="0"/>
              <a:t>Risk-Adjusted Reliability:</a:t>
            </a:r>
            <a:r>
              <a:rPr lang="en-US" sz="3200" dirty="0"/>
              <a:t> Accepting a minor decrease in Mean Time Between Failures (MTBF) yields a </a:t>
            </a:r>
            <a:r>
              <a:rPr lang="en-US" sz="3200" b="1" dirty="0"/>
              <a:t>10x reduction in implementation costs</a:t>
            </a:r>
            <a:r>
              <a:rPr lang="en-US" sz="3200" dirty="0"/>
              <a:t>, making fleet-wide deployment of ESA financially viable.</a:t>
            </a:r>
          </a:p>
          <a:p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C39E19-BC9C-4281-882E-F41F81287A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5400" dirty="0"/>
              <a:t>Standardizing "Extreme Industrial" Ruggedization</a:t>
            </a:r>
          </a:p>
          <a:p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25808171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2FBFE1-DBE1-49D7-84B3-7F458F8F52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 defTabSz="914400"/>
            <a:r>
              <a:rPr lang="en-US" sz="36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Alternative Vibration Envelopes (Figure 1):</a:t>
            </a:r>
            <a:endParaRPr lang="en-US" sz="3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457200" lvl="1" indent="0" defTabSz="914400"/>
            <a:r>
              <a:rPr lang="en-US" sz="3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NASCAR Chassis:</a:t>
            </a:r>
            <a:r>
              <a:rPr lang="en-US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 High-frequency, engine-dominant </a:t>
            </a:r>
          </a:p>
          <a:p>
            <a:pPr marL="457200" lvl="1" indent="0" defTabSz="914400"/>
            <a:r>
              <a:rPr lang="en-US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vibration profiles that parallel engine fatigue lines.</a:t>
            </a:r>
          </a:p>
          <a:p>
            <a:pPr marL="457200" lvl="1" indent="0" defTabSz="914400"/>
            <a:r>
              <a:rPr lang="en-US" sz="3600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MIL-STD-810 Terrain-Dominant:</a:t>
            </a:r>
            <a:r>
              <a:rPr lang="en-US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 Lower-frequency, </a:t>
            </a:r>
          </a:p>
          <a:p>
            <a:pPr marL="457200" lvl="1" indent="0" defTabSz="914400"/>
            <a:r>
              <a:rPr lang="en-US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high-displacement energy profiles.</a:t>
            </a:r>
          </a:p>
          <a:p>
            <a:pPr lvl="0" defTabSz="914400"/>
            <a:endParaRPr lang="en-US" sz="36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lvl="0" defTabSz="914400"/>
            <a:r>
              <a:rPr lang="en-US" sz="36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Shock Test Nuance:</a:t>
            </a:r>
            <a:endParaRPr lang="en-US" sz="3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457200" lvl="1" indent="0" defTabSz="914400"/>
            <a:r>
              <a:rPr lang="en-US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Combat-rated MIL-STD-810H Method 516.8 tests </a:t>
            </a:r>
          </a:p>
          <a:p>
            <a:pPr marL="457200" lvl="1" indent="0" defTabSz="914400"/>
            <a:r>
              <a:rPr lang="en-US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for ballistic  shock and near-miss artillery blasts </a:t>
            </a:r>
          </a:p>
          <a:p>
            <a:pPr marL="457200" lvl="1" indent="0" defTabSz="914400"/>
            <a:r>
              <a:rPr lang="en-US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(</a:t>
            </a:r>
            <a:r>
              <a:rPr lang="en-US" sz="36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300g to 1,000,000g</a:t>
            </a:r>
            <a:r>
              <a:rPr lang="en-US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 over &lt; 180 </a:t>
            </a:r>
            <a:r>
              <a:rPr lang="en-US" sz="3600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ms</a:t>
            </a:r>
            <a:r>
              <a:rPr lang="en-US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using sawtooth waves).</a:t>
            </a:r>
          </a:p>
          <a:p>
            <a:pPr marL="457200" lvl="1" indent="0" defTabSz="914400"/>
            <a:r>
              <a:rPr lang="en-US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Training-rated hardware only needs to survive mechanical shocks (Method 516 drop testing: </a:t>
            </a:r>
            <a:r>
              <a:rPr lang="en-US" sz="36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26g to 75g</a:t>
            </a:r>
            <a:r>
              <a:rPr lang="en-US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 over half-sine wave profiles), which matches standard manufacturing testing parameters.</a:t>
            </a:r>
          </a:p>
          <a:p>
            <a:pPr lvl="0" defTabSz="914400"/>
            <a:endParaRPr lang="en-US" sz="36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lvl="0" defTabSz="914400"/>
            <a:r>
              <a:rPr lang="en-US" sz="36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Cost-Efficient Damping Modifications:</a:t>
            </a:r>
            <a:endParaRPr lang="en-US" sz="36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457200" lvl="1" indent="0" defTabSz="914400"/>
            <a:r>
              <a:rPr lang="en-US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Replace standard rubber isolators with military-grade wire rope isolators.</a:t>
            </a:r>
          </a:p>
          <a:p>
            <a:pPr marL="457200" lvl="1" indent="0" defTabSz="914400"/>
            <a:r>
              <a:rPr lang="en-US" sz="36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Utilize non-obstructive particle damping (brackets filled with tungsten micro-spheres).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3F156-5E93-4CA7-AFDE-329CE9F28E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5400" dirty="0"/>
              <a:t>Mechanical Durability Analysis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9CE3F0-FAF0-4EB3-8848-2D5D26DD62C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2902" y="2096086"/>
            <a:ext cx="8807641" cy="538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52758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696778-644A-497D-B430-5E8F6C1F2C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</p:spPr>
        <p:txBody>
          <a:bodyPr/>
          <a:lstStyle/>
          <a:p>
            <a:r>
              <a:rPr lang="en-US" altLang="en-US" sz="5400" dirty="0">
                <a:solidFill>
                  <a:schemeClr val="tx1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Environmental Standards Comparison</a:t>
            </a:r>
            <a:endParaRPr lang="en-US" altLang="en-US" sz="5400" b="0" dirty="0">
              <a:solidFill>
                <a:schemeClr val="tx1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F78EDA5-CA8D-44E2-914C-A10A2831A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481287"/>
              </p:ext>
            </p:extLst>
          </p:nvPr>
        </p:nvGraphicFramePr>
        <p:xfrm>
          <a:off x="2166367" y="2638232"/>
          <a:ext cx="20051267" cy="90137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72637">
                  <a:extLst>
                    <a:ext uri="{9D8B030D-6E8A-4147-A177-3AD203B41FA5}">
                      <a16:colId xmlns:a16="http://schemas.microsoft.com/office/drawing/2014/main" val="2380761687"/>
                    </a:ext>
                  </a:extLst>
                </a:gridCol>
                <a:gridCol w="5325903">
                  <a:extLst>
                    <a:ext uri="{9D8B030D-6E8A-4147-A177-3AD203B41FA5}">
                      <a16:colId xmlns:a16="http://schemas.microsoft.com/office/drawing/2014/main" val="3416950715"/>
                    </a:ext>
                  </a:extLst>
                </a:gridCol>
                <a:gridCol w="5156171">
                  <a:extLst>
                    <a:ext uri="{9D8B030D-6E8A-4147-A177-3AD203B41FA5}">
                      <a16:colId xmlns:a16="http://schemas.microsoft.com/office/drawing/2014/main" val="3456675188"/>
                    </a:ext>
                  </a:extLst>
                </a:gridCol>
                <a:gridCol w="5596556">
                  <a:extLst>
                    <a:ext uri="{9D8B030D-6E8A-4147-A177-3AD203B41FA5}">
                      <a16:colId xmlns:a16="http://schemas.microsoft.com/office/drawing/2014/main" val="4115386308"/>
                    </a:ext>
                  </a:extLst>
                </a:gridCol>
              </a:tblGrid>
              <a:tr h="15054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Environmental Feature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NASCAR On-Board Specs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Special Industrial Specs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Military (MIL-STD-810H / 461G)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extLst>
                  <a:ext uri="{0D108BD9-81ED-4DB2-BD59-A6C34878D82A}">
                    <a16:rowId xmlns:a16="http://schemas.microsoft.com/office/drawing/2014/main" val="1944128089"/>
                  </a:ext>
                </a:extLst>
              </a:tr>
              <a:tr h="9111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Testing Standard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SAE J1455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IEC 60068-2 / MIL-STD-810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MIL-STD-810H / MIL-STD-461G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extLst>
                  <a:ext uri="{0D108BD9-81ED-4DB2-BD59-A6C34878D82A}">
                    <a16:rowId xmlns:a16="http://schemas.microsoft.com/office/drawing/2014/main" val="3570721618"/>
                  </a:ext>
                </a:extLst>
              </a:tr>
              <a:tr h="15054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Ambient Temp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Up to 140°F (60°C) in cockpit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-40°F to 158°F (-40°C to 70°C)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-60°F to 160°F (-51°C to 71°C)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extLst>
                  <a:ext uri="{0D108BD9-81ED-4DB2-BD59-A6C34878D82A}">
                    <a16:rowId xmlns:a16="http://schemas.microsoft.com/office/drawing/2014/main" val="1931151167"/>
                  </a:ext>
                </a:extLst>
              </a:tr>
              <a:tr h="15054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Max CPU Temp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Throttles at 185°F - 203°F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Sustains 212°F (100°C) (Xeon/Atom)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Sustains 221°F+ (105°C+)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extLst>
                  <a:ext uri="{0D108BD9-81ED-4DB2-BD59-A6C34878D82A}">
                    <a16:rowId xmlns:a16="http://schemas.microsoft.com/office/drawing/2014/main" val="1295901851"/>
                  </a:ext>
                </a:extLst>
              </a:tr>
              <a:tr h="15054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Shock Tolerance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Crash survivability (~50G/11ms)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20G (Std) to 50G (Custom)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40G to 75G (Method 516)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extLst>
                  <a:ext uri="{0D108BD9-81ED-4DB2-BD59-A6C34878D82A}">
                    <a16:rowId xmlns:a16="http://schemas.microsoft.com/office/drawing/2014/main" val="1189552077"/>
                  </a:ext>
                </a:extLst>
              </a:tr>
              <a:tr h="9111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Vibration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High-frequency mechanical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2G to 5G (IEC 60068-2-6)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4.7 Grms+ (Method 514)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extLst>
                  <a:ext uri="{0D108BD9-81ED-4DB2-BD59-A6C34878D82A}">
                    <a16:rowId xmlns:a16="http://schemas.microsoft.com/office/drawing/2014/main" val="3965668034"/>
                  </a:ext>
                </a:extLst>
              </a:tr>
              <a:tr h="9111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EM Tolerance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CISPR 25 / ISO 11452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CISPR 35 / FCC Class A/B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MIL-STD-461G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extLst>
                  <a:ext uri="{0D108BD9-81ED-4DB2-BD59-A6C34878D82A}">
                    <a16:rowId xmlns:a16="http://schemas.microsoft.com/office/drawing/2014/main" val="4059580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065203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23E4FE-3B51-472F-8A12-3A70F64A94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200" b="1" dirty="0"/>
              <a:t>Ingress Protection (IP) Requirements:</a:t>
            </a:r>
            <a:endParaRPr lang="en-US" sz="3200" dirty="0"/>
          </a:p>
          <a:p>
            <a:pPr lvl="1">
              <a:lnSpc>
                <a:spcPct val="150000"/>
              </a:lnSpc>
            </a:pPr>
            <a:r>
              <a:rPr lang="en-US" sz="3200" i="1" dirty="0"/>
              <a:t>Tactical Environment:</a:t>
            </a:r>
            <a:r>
              <a:rPr lang="en-US" sz="3200" dirty="0"/>
              <a:t> Demands resilience against fine talcum-like sand, thick mud, and high-pressure washdowns.</a:t>
            </a:r>
          </a:p>
          <a:p>
            <a:pPr lvl="1"/>
            <a:endParaRPr lang="en-US" sz="3200" dirty="0"/>
          </a:p>
          <a:p>
            <a:pPr lvl="1"/>
            <a:r>
              <a:rPr lang="en-US" sz="3200" i="1" dirty="0"/>
              <a:t>The SPECOM Match:</a:t>
            </a:r>
            <a:r>
              <a:rPr lang="en-US" sz="3200" dirty="0"/>
              <a:t> Industrial equipment standardized to </a:t>
            </a:r>
            <a:r>
              <a:rPr lang="en-US" sz="3200" b="1" dirty="0"/>
              <a:t>IP67/IP69K</a:t>
            </a:r>
            <a:r>
              <a:rPr lang="en-US" sz="3200" dirty="0"/>
              <a:t> easily resists localized mud, dust, and continuous high-temperature pressure washing.</a:t>
            </a:r>
          </a:p>
          <a:p>
            <a:pPr lvl="1"/>
            <a:endParaRPr lang="en-US" sz="3200" b="1" dirty="0"/>
          </a:p>
          <a:p>
            <a:pPr>
              <a:lnSpc>
                <a:spcPct val="150000"/>
              </a:lnSpc>
            </a:pPr>
            <a:r>
              <a:rPr lang="en-US" sz="3200" b="1" dirty="0"/>
              <a:t>The Hard 40ms Latency Barrier:</a:t>
            </a:r>
            <a:endParaRPr lang="en-US" sz="3200" dirty="0"/>
          </a:p>
          <a:p>
            <a:pPr lvl="1"/>
            <a:r>
              <a:rPr lang="en-US" sz="3200" i="1" dirty="0"/>
              <a:t>The Human Limit:</a:t>
            </a:r>
            <a:r>
              <a:rPr lang="en-US" sz="3200" dirty="0"/>
              <a:t> Visible latency above </a:t>
            </a:r>
            <a:r>
              <a:rPr lang="en-US" sz="3200" b="1" dirty="0"/>
              <a:t>80ms</a:t>
            </a:r>
            <a:r>
              <a:rPr lang="en-US" sz="3200" dirty="0"/>
              <a:t> visibly degrades a driver's steering and braking performance.</a:t>
            </a:r>
          </a:p>
          <a:p>
            <a:pPr lvl="1"/>
            <a:endParaRPr lang="en-US" sz="3200" dirty="0"/>
          </a:p>
          <a:p>
            <a:pPr lvl="1"/>
            <a:r>
              <a:rPr lang="en-US" sz="3200" i="1" dirty="0"/>
              <a:t>The Vestibular Sync Limit:</a:t>
            </a:r>
            <a:r>
              <a:rPr lang="en-US" sz="3200" dirty="0"/>
              <a:t> Physical movement combined with screen latencies above </a:t>
            </a:r>
            <a:r>
              <a:rPr lang="en-US" sz="3200" b="1" dirty="0"/>
              <a:t>40ms</a:t>
            </a:r>
            <a:r>
              <a:rPr lang="en-US" sz="3200" dirty="0"/>
              <a:t> triggers severe motion sickness, disorientation, and postural instability in drivers.</a:t>
            </a:r>
          </a:p>
          <a:p>
            <a:pPr lvl="1"/>
            <a:endParaRPr lang="en-US" sz="3200" dirty="0"/>
          </a:p>
          <a:p>
            <a:pPr lvl="1"/>
            <a:r>
              <a:rPr lang="en-US" sz="3200" i="1" dirty="0"/>
              <a:t>Engineering Directive:</a:t>
            </a:r>
            <a:r>
              <a:rPr lang="en-US" sz="3200" dirty="0"/>
              <a:t> The entire glass-to-glass rendering path (camera capture to display output) </a:t>
            </a:r>
            <a:r>
              <a:rPr lang="en-US" sz="3200" b="1" dirty="0"/>
              <a:t>must operate below 40ms</a:t>
            </a:r>
            <a:r>
              <a:rPr lang="en-US" sz="3200" dirty="0"/>
              <a:t> to support closed-hatch operation.</a:t>
            </a:r>
          </a:p>
          <a:p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A7A4F6-38CA-4EC2-BFF1-95A5B922D7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5400" dirty="0"/>
              <a:t>Crucial Safety Constraints: IP &amp; Latency</a:t>
            </a:r>
          </a:p>
          <a:p>
            <a:endParaRPr lang="en-US" sz="54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DCFFB44-CB6E-4F72-87A5-0FF9F2DC8175}"/>
              </a:ext>
            </a:extLst>
          </p:cNvPr>
          <p:cNvGrpSpPr/>
          <p:nvPr/>
        </p:nvGrpSpPr>
        <p:grpSpPr>
          <a:xfrm>
            <a:off x="2116558" y="10544399"/>
            <a:ext cx="19729869" cy="2323780"/>
            <a:chOff x="851709" y="5088559"/>
            <a:chExt cx="10618931" cy="13833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2CDFA00-D854-44D1-8D41-4630917294C3}"/>
                </a:ext>
              </a:extLst>
            </p:cNvPr>
            <p:cNvGrpSpPr/>
            <p:nvPr/>
          </p:nvGrpSpPr>
          <p:grpSpPr>
            <a:xfrm>
              <a:off x="851709" y="5557520"/>
              <a:ext cx="10618931" cy="914400"/>
              <a:chOff x="909825" y="5618480"/>
              <a:chExt cx="8071615" cy="914400"/>
            </a:xfrm>
          </p:grpSpPr>
          <p:sp>
            <p:nvSpPr>
              <p:cNvPr id="10" name="Arrow: Right 9">
                <a:extLst>
                  <a:ext uri="{FF2B5EF4-FFF2-40B4-BE49-F238E27FC236}">
                    <a16:creationId xmlns:a16="http://schemas.microsoft.com/office/drawing/2014/main" id="{8974460A-003A-40C4-8A6D-30B63C3BA519}"/>
                  </a:ext>
                </a:extLst>
              </p:cNvPr>
              <p:cNvSpPr/>
              <p:nvPr/>
            </p:nvSpPr>
            <p:spPr>
              <a:xfrm>
                <a:off x="909825" y="5618480"/>
                <a:ext cx="2255520" cy="914400"/>
              </a:xfrm>
              <a:prstGeom prst="right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/>
                  <a:t>16ms</a:t>
                </a:r>
              </a:p>
            </p:txBody>
          </p:sp>
          <p:sp>
            <p:nvSpPr>
              <p:cNvPr id="11" name="Arrow: Right 10">
                <a:extLst>
                  <a:ext uri="{FF2B5EF4-FFF2-40B4-BE49-F238E27FC236}">
                    <a16:creationId xmlns:a16="http://schemas.microsoft.com/office/drawing/2014/main" id="{B4781DF5-A778-408F-9CEC-D0C8B632F599}"/>
                  </a:ext>
                </a:extLst>
              </p:cNvPr>
              <p:cNvSpPr/>
              <p:nvPr/>
            </p:nvSpPr>
            <p:spPr>
              <a:xfrm>
                <a:off x="3165345" y="5618480"/>
                <a:ext cx="1920240" cy="914400"/>
              </a:xfrm>
              <a:prstGeom prst="right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/>
                  <a:t>10ms</a:t>
                </a:r>
              </a:p>
            </p:txBody>
          </p:sp>
          <p:sp>
            <p:nvSpPr>
              <p:cNvPr id="12" name="Arrow: Right 11">
                <a:extLst>
                  <a:ext uri="{FF2B5EF4-FFF2-40B4-BE49-F238E27FC236}">
                    <a16:creationId xmlns:a16="http://schemas.microsoft.com/office/drawing/2014/main" id="{E36B0A3C-A34A-46D8-873A-3AC8FC8A8F64}"/>
                  </a:ext>
                </a:extLst>
              </p:cNvPr>
              <p:cNvSpPr/>
              <p:nvPr/>
            </p:nvSpPr>
            <p:spPr>
              <a:xfrm>
                <a:off x="5085585" y="5618480"/>
                <a:ext cx="1920240" cy="914400"/>
              </a:xfrm>
              <a:prstGeom prst="right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/>
                  <a:t>10ms</a:t>
                </a:r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81498E3-9668-487D-9300-3177F757F721}"/>
                  </a:ext>
                </a:extLst>
              </p:cNvPr>
              <p:cNvSpPr/>
              <p:nvPr/>
            </p:nvSpPr>
            <p:spPr>
              <a:xfrm>
                <a:off x="7061200" y="5689600"/>
                <a:ext cx="1920240" cy="70104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36ms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96F4233-82E3-43A8-A88B-136D35BAFFA2}"/>
                </a:ext>
              </a:extLst>
            </p:cNvPr>
            <p:cNvSpPr txBox="1"/>
            <p:nvPr/>
          </p:nvSpPr>
          <p:spPr>
            <a:xfrm>
              <a:off x="1341120" y="5088559"/>
              <a:ext cx="1899944" cy="5062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sz="3600" b="1" dirty="0">
                  <a:solidFill>
                    <a:srgbClr val="0070C0"/>
                  </a:solidFill>
                </a:rPr>
                <a:t>Camera Capture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EEFB4AA-E7DB-45AC-A809-2F461F54333D}"/>
                </a:ext>
              </a:extLst>
            </p:cNvPr>
            <p:cNvSpPr txBox="1"/>
            <p:nvPr/>
          </p:nvSpPr>
          <p:spPr>
            <a:xfrm>
              <a:off x="4099584" y="5088559"/>
              <a:ext cx="1868052" cy="4880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sz="3600" b="1" dirty="0">
                  <a:solidFill>
                    <a:srgbClr val="0070C0"/>
                  </a:solidFill>
                </a:rPr>
                <a:t>Stream/Blending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CD0B8B5-E834-4E32-B16C-C25694FBB77B}"/>
                </a:ext>
              </a:extLst>
            </p:cNvPr>
            <p:cNvSpPr txBox="1"/>
            <p:nvPr/>
          </p:nvSpPr>
          <p:spPr>
            <a:xfrm>
              <a:off x="6644688" y="5088559"/>
              <a:ext cx="1720664" cy="5062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sz="3600" b="1" dirty="0">
                  <a:solidFill>
                    <a:srgbClr val="0070C0"/>
                  </a:solidFill>
                </a:rPr>
                <a:t>Screen Output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9082211-1861-4443-B25A-4E6D9FF37B37}"/>
                </a:ext>
              </a:extLst>
            </p:cNvPr>
            <p:cNvSpPr txBox="1"/>
            <p:nvPr/>
          </p:nvSpPr>
          <p:spPr>
            <a:xfrm>
              <a:off x="9278644" y="5088559"/>
              <a:ext cx="1574726" cy="5062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sz="3600" b="1" dirty="0">
                  <a:solidFill>
                    <a:srgbClr val="0070C0"/>
                  </a:solidFill>
                </a:rPr>
                <a:t>Total Latency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841759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3AF91E-7761-4FBD-8335-338FB6C6CB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b="1" dirty="0"/>
              <a:t>Level 1: Driver View Day Only (≤≤ 25ms Latency)</a:t>
            </a:r>
          </a:p>
          <a:p>
            <a:pPr marL="295275" lvl="2" indent="-66675"/>
            <a:r>
              <a:rPr lang="en-US" sz="4000" b="1" dirty="0"/>
              <a:t>Architecture:</a:t>
            </a:r>
            <a:r>
              <a:rPr lang="en-US" sz="4000" dirty="0"/>
              <a:t> Focuses on low latency and low cost over complexity.</a:t>
            </a:r>
          </a:p>
          <a:p>
            <a:pPr marL="295275" lvl="2" indent="-66675"/>
            <a:r>
              <a:rPr lang="en-US" sz="4000" b="1" dirty="0"/>
              <a:t>Sensors:</a:t>
            </a:r>
            <a:r>
              <a:rPr lang="en-US" sz="4000" dirty="0"/>
              <a:t> High-framerate analog visible camera (e.g., Opticom CC02-V, 60 fps; 16ms scan rate).</a:t>
            </a:r>
          </a:p>
          <a:p>
            <a:pPr marL="295275" lvl="2" indent="-66675"/>
            <a:r>
              <a:rPr lang="en-US" sz="4000" b="1" dirty="0"/>
              <a:t>Signal Path:</a:t>
            </a:r>
            <a:r>
              <a:rPr lang="en-US" sz="4000" dirty="0"/>
              <a:t> Feeds an analog distribution amplifier (Extron MDA 2V EQ) straight to a rugged analog monitor.</a:t>
            </a:r>
          </a:p>
          <a:p>
            <a:pPr marL="295275" lvl="2" indent="-66675"/>
            <a:r>
              <a:rPr lang="en-US" sz="4000" b="1" dirty="0"/>
              <a:t>Total Latency:</a:t>
            </a:r>
            <a:r>
              <a:rPr lang="en-US" sz="4000" dirty="0"/>
              <a:t> </a:t>
            </a:r>
            <a:r>
              <a:rPr lang="en-US" sz="4000" b="1" dirty="0"/>
              <a:t>&lt; 25ms</a:t>
            </a:r>
            <a:r>
              <a:rPr lang="en-US" sz="4000" dirty="0"/>
              <a:t> (Well within the safe zone).</a:t>
            </a:r>
          </a:p>
          <a:p>
            <a:pPr marL="295275" lvl="2" indent="-66675"/>
            <a:r>
              <a:rPr lang="en-US" sz="4000" b="1" dirty="0"/>
              <a:t>Cost:</a:t>
            </a:r>
            <a:r>
              <a:rPr lang="en-US" sz="4000" dirty="0"/>
              <a:t> </a:t>
            </a:r>
            <a:r>
              <a:rPr lang="en-US" sz="4000" b="1" dirty="0"/>
              <a:t>Under $1,000 per system.</a:t>
            </a:r>
            <a:endParaRPr lang="en-US" sz="4000" dirty="0"/>
          </a:p>
          <a:p>
            <a:pPr marL="295275" lvl="1" indent="-66675"/>
            <a:endParaRPr lang="en-US" sz="4000" b="1" dirty="0"/>
          </a:p>
          <a:p>
            <a:r>
              <a:rPr lang="en-US" sz="4000" b="1" dirty="0"/>
              <a:t>Level 2: Driver View Day/Night (≈≈ 50ms Latency)</a:t>
            </a:r>
          </a:p>
          <a:p>
            <a:pPr marL="236538" lvl="1" indent="-7938"/>
            <a:r>
              <a:rPr lang="en-US" sz="4000" b="1" dirty="0"/>
              <a:t>Upgrade:</a:t>
            </a:r>
            <a:r>
              <a:rPr lang="en-US" sz="4000" dirty="0"/>
              <a:t> Integrates a thermal/LWIR camera (Teledyne </a:t>
            </a:r>
            <a:r>
              <a:rPr lang="en-US" sz="4000" dirty="0" err="1"/>
              <a:t>PathFindIR</a:t>
            </a:r>
            <a:r>
              <a:rPr lang="en-US" sz="4000" dirty="0"/>
              <a:t> II) alongside the visible camera.</a:t>
            </a:r>
          </a:p>
          <a:p>
            <a:pPr marL="236538" lvl="1" indent="-7938"/>
            <a:r>
              <a:rPr lang="en-US" sz="4000" b="1" dirty="0"/>
              <a:t>Signal Path:</a:t>
            </a:r>
            <a:r>
              <a:rPr lang="en-US" sz="4000" dirty="0"/>
              <a:t> Analog cameras feed into a hardware-blending On-Screen Display (OSD) controller (Advanced Micro Peripherals VAC2000).</a:t>
            </a:r>
          </a:p>
          <a:p>
            <a:pPr marL="236538" lvl="1" indent="-7938"/>
            <a:r>
              <a:rPr lang="en-US" sz="4000" b="1" dirty="0"/>
              <a:t>Total Latency:</a:t>
            </a:r>
            <a:r>
              <a:rPr lang="en-US" sz="4000" dirty="0"/>
              <a:t> </a:t>
            </a:r>
            <a:r>
              <a:rPr lang="en-US" sz="4000" b="1" dirty="0"/>
              <a:t>~50ms</a:t>
            </a:r>
            <a:r>
              <a:rPr lang="en-US" sz="4000" dirty="0"/>
              <a:t> (due to the 30ms latency of the thermal core).</a:t>
            </a:r>
          </a:p>
          <a:p>
            <a:pPr marL="236538" lvl="1" indent="-7938"/>
            <a:r>
              <a:rPr lang="en-US" sz="4000" b="1" dirty="0"/>
              <a:t>Cost:</a:t>
            </a:r>
            <a:r>
              <a:rPr lang="en-US" sz="4000" dirty="0"/>
              <a:t> </a:t>
            </a:r>
            <a:r>
              <a:rPr lang="en-US" sz="4000" b="1" dirty="0"/>
              <a:t>≈≈ $4,000 per system.</a:t>
            </a:r>
            <a:endParaRPr lang="en-US" sz="4000" dirty="0"/>
          </a:p>
          <a:p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789F33-3AA6-4E17-85E4-B3E4375892F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5400" dirty="0"/>
              <a:t>Low-Cost Tier 1 &amp; 2 Configurations</a:t>
            </a:r>
          </a:p>
          <a:p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57022655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25003A-59D4-413C-954A-C5BFDA896E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5400" dirty="0"/>
              <a:t>Tier 3: Dual-Path Frame-Grabbing and Warning Overlay</a:t>
            </a:r>
          </a:p>
          <a:p>
            <a:endParaRPr lang="en-US" sz="5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18ADD7-7718-47D0-AFAF-D020096ACC9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99" y="2641016"/>
            <a:ext cx="20347859" cy="977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34211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3F193B-819B-42EA-9952-13F876A356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5400" dirty="0"/>
              <a:t>Edge AI Deployment Tiers</a:t>
            </a:r>
          </a:p>
          <a:p>
            <a:endParaRPr lang="en-US" sz="5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D2BBB9-E8B1-418B-94C7-B8A1062095F6}"/>
              </a:ext>
            </a:extLst>
          </p:cNvPr>
          <p:cNvSpPr txBox="1"/>
          <p:nvPr/>
        </p:nvSpPr>
        <p:spPr>
          <a:xfrm>
            <a:off x="7031773" y="2096086"/>
            <a:ext cx="10320454" cy="1183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5400" b="1" dirty="0"/>
              <a:t>Deployable Edge Processing Tiers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06875EB-437E-4A87-9DE6-F44448889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677267"/>
              </p:ext>
            </p:extLst>
          </p:nvPr>
        </p:nvGraphicFramePr>
        <p:xfrm>
          <a:off x="1981199" y="3708145"/>
          <a:ext cx="21468735" cy="66050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69908">
                  <a:extLst>
                    <a:ext uri="{9D8B030D-6E8A-4147-A177-3AD203B41FA5}">
                      <a16:colId xmlns:a16="http://schemas.microsoft.com/office/drawing/2014/main" val="2337407318"/>
                    </a:ext>
                  </a:extLst>
                </a:gridCol>
                <a:gridCol w="4469831">
                  <a:extLst>
                    <a:ext uri="{9D8B030D-6E8A-4147-A177-3AD203B41FA5}">
                      <a16:colId xmlns:a16="http://schemas.microsoft.com/office/drawing/2014/main" val="836986616"/>
                    </a:ext>
                  </a:extLst>
                </a:gridCol>
                <a:gridCol w="5901725">
                  <a:extLst>
                    <a:ext uri="{9D8B030D-6E8A-4147-A177-3AD203B41FA5}">
                      <a16:colId xmlns:a16="http://schemas.microsoft.com/office/drawing/2014/main" val="3766767553"/>
                    </a:ext>
                  </a:extLst>
                </a:gridCol>
                <a:gridCol w="6927271">
                  <a:extLst>
                    <a:ext uri="{9D8B030D-6E8A-4147-A177-3AD203B41FA5}">
                      <a16:colId xmlns:a16="http://schemas.microsoft.com/office/drawing/2014/main" val="794680758"/>
                    </a:ext>
                  </a:extLst>
                </a:gridCol>
              </a:tblGrid>
              <a:tr h="18348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>
                          <a:effectLst/>
                        </a:rPr>
                        <a:t>Application Tier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182880" marB="18288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>
                          <a:effectLst/>
                        </a:rPr>
                        <a:t>Target Processing Power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182880" marB="18288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>
                          <a:effectLst/>
                        </a:rPr>
                        <a:t>Common Hardware Matches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182880" marB="18288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 dirty="0">
                          <a:effectLst/>
                        </a:rPr>
                        <a:t>Target Operational Scope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182880" marB="182880" anchor="ctr"/>
                </a:tc>
                <a:extLst>
                  <a:ext uri="{0D108BD9-81ED-4DB2-BD59-A6C34878D82A}">
                    <a16:rowId xmlns:a16="http://schemas.microsoft.com/office/drawing/2014/main" val="3380768744"/>
                  </a:ext>
                </a:extLst>
              </a:tr>
              <a:tr h="13871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>
                          <a:effectLst/>
                        </a:rPr>
                        <a:t>Basic Threat Detection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>
                          <a:effectLst/>
                        </a:rPr>
                        <a:t>10 - 30 TOPS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>
                          <a:effectLst/>
                        </a:rPr>
                        <a:t>Hailo-8, Jetson Nano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>
                          <a:effectLst/>
                        </a:rPr>
                        <a:t>High-contrast bounding boxes, basic target tagging on single camera feeds.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extLst>
                  <a:ext uri="{0D108BD9-81ED-4DB2-BD59-A6C34878D82A}">
                    <a16:rowId xmlns:a16="http://schemas.microsoft.com/office/drawing/2014/main" val="1783497904"/>
                  </a:ext>
                </a:extLst>
              </a:tr>
              <a:tr h="13871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>
                          <a:effectLst/>
                        </a:rPr>
                        <a:t>Autonomous Driving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>
                          <a:effectLst/>
                        </a:rPr>
                        <a:t>40 - 100 TOPS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>
                          <a:effectLst/>
                        </a:rPr>
                        <a:t>Jetson Orin NX, Rockchip RK3588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>
                          <a:effectLst/>
                        </a:rPr>
                        <a:t>Real-time pathing overlays, obstacle identification, multi-camera tracking.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extLst>
                  <a:ext uri="{0D108BD9-81ED-4DB2-BD59-A6C34878D82A}">
                    <a16:rowId xmlns:a16="http://schemas.microsoft.com/office/drawing/2014/main" val="2164566591"/>
                  </a:ext>
                </a:extLst>
              </a:tr>
              <a:tr h="13871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 dirty="0">
                          <a:effectLst/>
                        </a:rPr>
                        <a:t>Multi-Sensor Fusion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>
                          <a:effectLst/>
                        </a:rPr>
                        <a:t>200+ TOPS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>
                          <a:effectLst/>
                        </a:rPr>
                        <a:t>Jetson AGX Orin, Hailo-8 Century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3200" dirty="0">
                          <a:effectLst/>
                        </a:rPr>
                        <a:t>360-degree high-definition video stitching, complex deep sensor fusion.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3350" marR="133350" marT="76200" marB="76200" anchor="ctr"/>
                </a:tc>
                <a:extLst>
                  <a:ext uri="{0D108BD9-81ED-4DB2-BD59-A6C34878D82A}">
                    <a16:rowId xmlns:a16="http://schemas.microsoft.com/office/drawing/2014/main" val="2468932701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ACA28C36-C413-414C-982F-14C42892FA45}"/>
              </a:ext>
            </a:extLst>
          </p:cNvPr>
          <p:cNvSpPr/>
          <p:nvPr/>
        </p:nvSpPr>
        <p:spPr>
          <a:xfrm>
            <a:off x="1981199" y="10327252"/>
            <a:ext cx="2146873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600" b="1" dirty="0"/>
              <a:t>Modular Open Systems Approach (MOSA) Compliance:</a:t>
            </a:r>
            <a:endParaRPr lang="en-US" sz="3600" dirty="0"/>
          </a:p>
          <a:p>
            <a:pPr lvl="1" algn="l">
              <a:lnSpc>
                <a:spcPct val="150000"/>
              </a:lnSpc>
            </a:pPr>
            <a:r>
              <a:rPr lang="en-US" sz="3600" dirty="0"/>
              <a:t>System is run entirely on a standard, containerized Linux OS stack.</a:t>
            </a:r>
          </a:p>
          <a:p>
            <a:pPr lvl="1" algn="l"/>
            <a:r>
              <a:rPr lang="en-US" sz="3600" dirty="0"/>
              <a:t>Guarantees that hardware nodes are interchangeable, meaning processors can be upgraded quickly </a:t>
            </a:r>
          </a:p>
          <a:p>
            <a:pPr lvl="1" algn="l"/>
            <a:r>
              <a:rPr lang="en-US" sz="3600" dirty="0"/>
              <a:t>as chip tech advances.</a:t>
            </a:r>
          </a:p>
        </p:txBody>
      </p:sp>
    </p:spTree>
    <p:extLst>
      <p:ext uri="{BB962C8B-B14F-4D97-AF65-F5344CB8AC3E}">
        <p14:creationId xmlns:p14="http://schemas.microsoft.com/office/powerpoint/2010/main" val="923363500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2913D1F-1495-4EE5-A0FF-BAD022EF97B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1F0BC8-75B0-44B4-BD9E-AC13267A9D1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9948252-0971-4E61-98D0-E5ACD6F91B34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1560</TotalTime>
  <Words>1110</Words>
  <Application>Microsoft Office PowerPoint</Application>
  <PresentationFormat>Custom</PresentationFormat>
  <Paragraphs>137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Helvetica Light</vt:lpstr>
      <vt:lpstr>Helvetica Neue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Leslie Smith</cp:lastModifiedBy>
  <cp:revision>336</cp:revision>
  <dcterms:modified xsi:type="dcterms:W3CDTF">2026-08-08T00:49:38Z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